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0" r:id="rId1"/>
  </p:sldMasterIdLst>
  <p:notesMasterIdLst>
    <p:notesMasterId r:id="rId46"/>
  </p:notesMasterIdLst>
  <p:handoutMasterIdLst>
    <p:handoutMasterId r:id="rId47"/>
  </p:handoutMasterIdLst>
  <p:sldIdLst>
    <p:sldId id="265" r:id="rId2"/>
    <p:sldId id="327" r:id="rId3"/>
    <p:sldId id="328" r:id="rId4"/>
    <p:sldId id="329" r:id="rId5"/>
    <p:sldId id="357" r:id="rId6"/>
    <p:sldId id="330" r:id="rId7"/>
    <p:sldId id="331" r:id="rId8"/>
    <p:sldId id="337" r:id="rId9"/>
    <p:sldId id="338" r:id="rId10"/>
    <p:sldId id="339" r:id="rId11"/>
    <p:sldId id="340" r:id="rId12"/>
    <p:sldId id="341" r:id="rId13"/>
    <p:sldId id="336" r:id="rId14"/>
    <p:sldId id="335" r:id="rId15"/>
    <p:sldId id="334" r:id="rId16"/>
    <p:sldId id="333" r:id="rId17"/>
    <p:sldId id="342" r:id="rId18"/>
    <p:sldId id="348" r:id="rId19"/>
    <p:sldId id="343" r:id="rId20"/>
    <p:sldId id="344" r:id="rId21"/>
    <p:sldId id="345" r:id="rId22"/>
    <p:sldId id="346" r:id="rId23"/>
    <p:sldId id="347" r:id="rId24"/>
    <p:sldId id="349" r:id="rId25"/>
    <p:sldId id="350" r:id="rId26"/>
    <p:sldId id="351" r:id="rId27"/>
    <p:sldId id="353" r:id="rId28"/>
    <p:sldId id="352" r:id="rId29"/>
    <p:sldId id="354" r:id="rId30"/>
    <p:sldId id="356" r:id="rId31"/>
    <p:sldId id="324" r:id="rId32"/>
    <p:sldId id="325" r:id="rId33"/>
    <p:sldId id="322" r:id="rId34"/>
    <p:sldId id="326" r:id="rId35"/>
    <p:sldId id="284" r:id="rId36"/>
    <p:sldId id="316" r:id="rId37"/>
    <p:sldId id="315" r:id="rId38"/>
    <p:sldId id="317" r:id="rId39"/>
    <p:sldId id="319" r:id="rId40"/>
    <p:sldId id="320" r:id="rId41"/>
    <p:sldId id="263" r:id="rId42"/>
    <p:sldId id="280" r:id="rId43"/>
    <p:sldId id="310" r:id="rId44"/>
    <p:sldId id="305" r:id="rId4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1">
          <p15:clr>
            <a:srgbClr val="A4A3A4"/>
          </p15:clr>
        </p15:guide>
        <p15:guide id="2" pos="287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2595315-6059-63B0-9BE8-AAFD11894995}" name="Елена Иванченко" initials="ЕИ" userId="7f7d7db965285a9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Самолетов" initials="С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D2E65D-1DDE-4980-894C-2C892E9D1246}" v="1" dt="2024-08-26T06:52:33.6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72" autoAdjust="0"/>
  </p:normalViewPr>
  <p:slideViewPr>
    <p:cSldViewPr snapToGrid="0" snapToObjects="1" showGuides="1">
      <p:cViewPr varScale="1">
        <p:scale>
          <a:sx n="98" d="100"/>
          <a:sy n="98" d="100"/>
        </p:scale>
        <p:origin x="1042" y="72"/>
      </p:cViewPr>
      <p:guideLst>
        <p:guide orient="horz" pos="1611"/>
        <p:guide pos="287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12975-4CFD-C441-A244-B7FD9A9579C2}" type="datetimeFigureOut">
              <a:rPr lang="en-US" smtClean="0"/>
              <a:pPr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D660DC-725D-2A44-9F89-74FE668A9C6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1254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FD1C8-470D-774F-8B40-381C3059BD4A}" type="datetimeFigureOut">
              <a:rPr lang="en-US" smtClean="0"/>
              <a:pPr/>
              <a:t>10/14/2025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49711C-DB87-6342-8123-FE7E39EB006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732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Понятно, что атаки в разных точках нашей шкалы будут принципиально отличаться. Можно предположить, что владелец нейросети способен защитить свои сервера, а также обучить своих сотрудников правилам безопасности, исключив возможность утечки «белого ящика». Однако крайне сложно защититься от кражи модели «чёрного ящика», особенно если к ней предоставлен массовый доступ. Метод создания цифровых водяных знаков, который мы придумали, заточен как раз под такие атаки, хотя может использоваться и в других сценариях. </a:t>
            </a:r>
          </a:p>
          <a:p>
            <a:r>
              <a:rPr lang="ru-RU" dirty="0"/>
              <a:t>Предложенный подход основан на создании так называемого триггерного множества — набора входных данных, объектам которого нейронная сеть ставит в соответствие специфические (часто заранее определенные) предсказания: например, для классификационной нейронной сети это может быть набор картинок котиков, определяющихся нейронной сетью как собаки. </a:t>
            </a:r>
          </a:p>
          <a:p>
            <a:r>
              <a:rPr lang="ru-RU" dirty="0"/>
              <a:t>Стоит сказать, что цель создания водяных знаков для нейронной сети — определить, что она была незаконно получена или, по‑простому, украдена злоумышленником. Каким же образом злоумышленник может украсть нейронную сеть, не имея к ней почти никакого доступа? Давайте разбираться!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348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/>
              <a:t>Верификация точек-кандидатов</a:t>
            </a:r>
          </a:p>
          <a:p>
            <a:r>
              <a:rPr lang="ru-RU" dirty="0"/>
              <a:t>Для того, чтобы убедиться в переносимости предсказания нейросети на точке‑кандидате </a:t>
            </a:r>
            <a:r>
              <a:rPr lang="ru-RU" i="1" dirty="0"/>
              <a:t>x</a:t>
            </a:r>
            <a:r>
              <a:rPr lang="ru-RU" dirty="0"/>
              <a:t> мы применили трюк: случайным образом выбрали набор моделей </a:t>
            </a:r>
            <a:r>
              <a:rPr lang="ru-RU" i="1" dirty="0"/>
              <a:t>f</a:t>
            </a:r>
            <a:r>
              <a:rPr lang="ru-RU" baseline="-25000" dirty="0"/>
              <a:t>1</a:t>
            </a:r>
            <a:r>
              <a:rPr lang="ru-RU" dirty="0"/>
              <a:t>,</a:t>
            </a:r>
            <a:r>
              <a:rPr lang="ru-RU" i="1" dirty="0"/>
              <a:t> f</a:t>
            </a:r>
            <a:r>
              <a:rPr lang="ru-RU" baseline="-25000" dirty="0"/>
              <a:t>2</a:t>
            </a:r>
            <a:r>
              <a:rPr lang="ru-RU" dirty="0"/>
              <a:t>,…, </a:t>
            </a:r>
            <a:r>
              <a:rPr lang="ru-RU" i="1" dirty="0" err="1"/>
              <a:t>f</a:t>
            </a:r>
            <a:r>
              <a:rPr lang="ru-RU" i="1" baseline="-25000" dirty="0" err="1"/>
              <a:t>m</a:t>
            </a:r>
            <a:r>
              <a:rPr lang="ru-RU" dirty="0"/>
              <a:t> из множества </a:t>
            </a:r>
            <a:r>
              <a:rPr lang="ru-RU" i="1" dirty="0"/>
              <a:t>B</a:t>
            </a:r>
            <a:r>
              <a:rPr lang="ru-RU" dirty="0"/>
              <a:t> и проверили, присваивают ли они объекту </a:t>
            </a:r>
            <a:r>
              <a:rPr lang="ru-RU" i="1" dirty="0"/>
              <a:t>x</a:t>
            </a:r>
            <a:r>
              <a:rPr lang="ru-RU" dirty="0"/>
              <a:t> такой же класс, что и исходная модель </a:t>
            </a:r>
            <a:r>
              <a:rPr lang="ru-RU" i="1" dirty="0"/>
              <a:t>f</a:t>
            </a:r>
            <a:r>
              <a:rPr lang="ru-RU" dirty="0"/>
              <a:t>. Иными словами, объект считается достойным кандидатом на включение в триггерный набор, если выполнено равенство</a:t>
            </a:r>
          </a:p>
          <a:p>
            <a:r>
              <a:rPr lang="ru-RU" dirty="0"/>
              <a:t>Случайное сэмплирование модели можно делать, например, путем сэмплирования случайного вектора весов для фиксированной архитектуры.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49711C-DB87-6342-8123-FE7E39EB006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3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783B35-4D64-24CD-46E0-32E9FC276C40}"/>
              </a:ext>
            </a:extLst>
          </p:cNvPr>
          <p:cNvSpPr txBox="1"/>
          <p:nvPr userDrawn="1"/>
        </p:nvSpPr>
        <p:spPr>
          <a:xfrm>
            <a:off x="5098416" y="4902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FEFD47-67FA-CC9C-A247-DDA306E69DC7}"/>
              </a:ext>
            </a:extLst>
          </p:cNvPr>
          <p:cNvSpPr txBox="1"/>
          <p:nvPr userDrawn="1"/>
        </p:nvSpPr>
        <p:spPr>
          <a:xfrm>
            <a:off x="5910801" y="4272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B74B261-5474-8217-1C1F-DF8DF956D9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5A92729-C745-7CCF-6847-2DF14BA7138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 baseline="0"/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0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0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8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8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9977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3609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3706F3BB-2486-D68F-6966-44BBD62CE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49722966-1EC6-6348-3A3A-25A27C8E50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D2BFFE86-F97D-E925-927B-0F6BBD2D6EE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ADAF316B-52C6-704E-CB38-0E76498CD5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88714-60F8-FF59-CB87-38F52214F9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26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8C44632-7642-B672-30DB-BEE8EBC23C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AF7BB137-1C7F-56D5-5D41-70ED6DEA4C5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8957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D9C7E817-A2F7-D228-2EB2-8CC2710635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2927035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1F5CFB9-FFF2-E218-2283-FA3AC247B89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CADC5-135D-DC69-A40F-E7939EE42C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3110273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Финал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4">
            <a:extLst>
              <a:ext uri="{FF2B5EF4-FFF2-40B4-BE49-F238E27FC236}">
                <a16:creationId xmlns:a16="http://schemas.microsoft.com/office/drawing/2014/main" id="{164235EB-093A-2BDE-8127-460B61C5B6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6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6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конец списка.</a:t>
            </a:r>
          </a:p>
          <a:p>
            <a:pPr lvl="0"/>
            <a:endParaRPr lang="ru-RU" dirty="0"/>
          </a:p>
          <a:p>
            <a:pPr lvl="0"/>
            <a:endParaRPr lang="ru-RU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FD6E8F6-2854-A3A1-FCCA-4BC7B8C564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4405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25FAEC5-3811-8889-0016-6EA3B2AC41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7">
            <a:extLst>
              <a:ext uri="{FF2B5EF4-FFF2-40B4-BE49-F238E27FC236}">
                <a16:creationId xmlns:a16="http://schemas.microsoft.com/office/drawing/2014/main" id="{CAC739FE-CC7A-A005-60BE-713B90BFE7B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5" name="Текст 13">
            <a:extLst>
              <a:ext uri="{FF2B5EF4-FFF2-40B4-BE49-F238E27FC236}">
                <a16:creationId xmlns:a16="http://schemas.microsoft.com/office/drawing/2014/main" id="{0280BF47-780B-2175-23F6-FDC24D601F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E58E80D7-3F9A-CA73-1A7E-C864B8F1B1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7" name="Текст 13">
            <a:extLst>
              <a:ext uri="{FF2B5EF4-FFF2-40B4-BE49-F238E27FC236}">
                <a16:creationId xmlns:a16="http://schemas.microsoft.com/office/drawing/2014/main" id="{BF0BE89B-425E-821E-10AB-56C164DAED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4206293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F282CACE-D64E-E390-8227-23E049D60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61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FD893D5-8CB5-3E29-008C-CC0E0591AE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6E126262-C015-9DD6-F87F-1B632AE744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736321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102428" y="943208"/>
            <a:ext cx="5526315" cy="3875536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6" name="Рисунок 2">
            <a:extLst>
              <a:ext uri="{FF2B5EF4-FFF2-40B4-BE49-F238E27FC236}">
                <a16:creationId xmlns:a16="http://schemas.microsoft.com/office/drawing/2014/main" id="{E0DDF7E5-74E5-85B7-0EAB-6118F548A9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3208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7936B987-FE27-33B7-4612-FDB9F2B35C6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57200" y="2935720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5286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6">
            <a:extLst>
              <a:ext uri="{FF2B5EF4-FFF2-40B4-BE49-F238E27FC236}">
                <a16:creationId xmlns:a16="http://schemas.microsoft.com/office/drawing/2014/main" id="{604BBFFB-7572-35FA-4787-0F445C56328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1" y="1059322"/>
            <a:ext cx="3897086" cy="1734678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BFD2DD0-1A50-CC19-1239-4EE4F12EA91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7202" y="3105836"/>
            <a:ext cx="3897084" cy="1640335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73A9D63A-5180-ED0A-F619-007A1570C1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89714" y="1059322"/>
            <a:ext cx="3632201" cy="3686849"/>
          </a:xfrm>
        </p:spPr>
        <p:txBody>
          <a:bodyPr>
            <a:normAutofit/>
          </a:bodyPr>
          <a:lstStyle>
            <a:lvl1pPr marL="0" indent="0"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075CB2-AC7B-1521-E0C8-0618DBE0FE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5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4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0945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5969804" y="2933902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3287828"/>
            <a:ext cx="2588883" cy="1395548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207251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84827D-CE53-9591-037D-C963F1C740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5AE50A46-F4A6-68CE-7C12-AA2301388718}"/>
              </a:ext>
            </a:extLst>
          </p:cNvPr>
          <p:cNvSpPr>
            <a:spLocks noGrp="1"/>
          </p:cNvSpPr>
          <p:nvPr>
            <p:ph sz="half" idx="26" hasCustomPrompt="1"/>
          </p:nvPr>
        </p:nvSpPr>
        <p:spPr>
          <a:xfrm>
            <a:off x="5967600" y="3299578"/>
            <a:ext cx="2591416" cy="1395548"/>
          </a:xfrm>
        </p:spPr>
        <p:txBody>
          <a:bodyPr>
            <a:noAutofit/>
          </a:bodyPr>
          <a:lstStyle>
            <a:lvl1pPr marL="0" indent="0">
              <a:buNone/>
              <a:defRPr sz="1200" baseline="0"/>
            </a:lvl1pPr>
            <a:lvl2pPr>
              <a:defRPr sz="1200" baseline="0"/>
            </a:lvl2pPr>
            <a:lvl3pPr>
              <a:defRPr sz="1200" baseline="0"/>
            </a:lvl3pPr>
            <a:lvl4pPr>
              <a:defRPr sz="1200" baseline="0"/>
            </a:lvl4pPr>
            <a:lvl5pPr>
              <a:defRPr sz="1200" baseline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2AB405F-D2C7-9CD0-F8A2-C5B08DACE9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9081" y="944463"/>
            <a:ext cx="2577001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20D20C24-934F-4A5C-CF04-B479AF2D0D5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221666" y="944462"/>
            <a:ext cx="2577001" cy="1883023"/>
          </a:xfrm>
          <a:prstGeom prst="roundRect">
            <a:avLst>
              <a:gd name="adj" fmla="val 12905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6" name="Рисунок 2">
            <a:extLst>
              <a:ext uri="{FF2B5EF4-FFF2-40B4-BE49-F238E27FC236}">
                <a16:creationId xmlns:a16="http://schemas.microsoft.com/office/drawing/2014/main" id="{2D750E3A-97C5-5CBE-A3C9-0F2565E569E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980690" y="944463"/>
            <a:ext cx="2577001" cy="1883023"/>
          </a:xfrm>
          <a:prstGeom prst="roundRect">
            <a:avLst>
              <a:gd name="adj" fmla="val 10512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73842539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kfq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57200" y="1211943"/>
            <a:ext cx="7467600" cy="3447143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400" baseline="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ru-RU" sz="2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24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20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3509715879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733143" y="949330"/>
            <a:ext cx="2895600" cy="3895724"/>
          </a:xfrm>
        </p:spPr>
        <p:txBody>
          <a:bodyPr>
            <a:normAutofit/>
          </a:bodyPr>
          <a:lstStyle>
            <a:lvl1pPr marL="0" indent="0">
              <a:buNone/>
              <a:defRPr sz="1400" b="0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F1233E17-1183-B76E-8FDC-B4E51177D94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7200" y="949329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8" name="Рисунок 2">
            <a:extLst>
              <a:ext uri="{FF2B5EF4-FFF2-40B4-BE49-F238E27FC236}">
                <a16:creationId xmlns:a16="http://schemas.microsoft.com/office/drawing/2014/main" id="{D225B0AE-7C4E-EA08-3FB1-DC344CD724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095171" y="949328"/>
            <a:ext cx="2532744" cy="1883023"/>
          </a:xfrm>
          <a:prstGeom prst="roundRect">
            <a:avLst>
              <a:gd name="adj" fmla="val 1187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8F0CB042-A157-2892-A9F3-8F41034FBC2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B7890194-FBA6-DE42-AD42-307D6F999B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57199" y="2962031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464274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Текст 6">
            <a:extLst>
              <a:ext uri="{FF2B5EF4-FFF2-40B4-BE49-F238E27FC236}">
                <a16:creationId xmlns:a16="http://schemas.microsoft.com/office/drawing/2014/main" id="{46AE54EB-260E-9A56-307F-307DC6AE32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1" y="963397"/>
            <a:ext cx="2532744" cy="1883023"/>
          </a:xfrm>
        </p:spPr>
        <p:txBody>
          <a:bodyPr>
            <a:normAutofit/>
          </a:bodyPr>
          <a:lstStyle>
            <a:lvl1pPr marL="0" indent="0">
              <a:buNone/>
              <a:defRPr sz="1800" b="1" i="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lvl="0"/>
            <a:r>
              <a:rPr lang="ru-RU" dirty="0"/>
              <a:t>Ключевая фраза слайда</a:t>
            </a:r>
          </a:p>
        </p:txBody>
      </p:sp>
      <p:sp>
        <p:nvSpPr>
          <p:cNvPr id="7" name="Рисунок 2">
            <a:extLst>
              <a:ext uri="{FF2B5EF4-FFF2-40B4-BE49-F238E27FC236}">
                <a16:creationId xmlns:a16="http://schemas.microsoft.com/office/drawing/2014/main" id="{20DDEE97-30A5-E948-6E23-28FB2BCF96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095171" y="963397"/>
            <a:ext cx="2532744" cy="1883023"/>
          </a:xfrm>
          <a:prstGeom prst="roundRect">
            <a:avLst>
              <a:gd name="adj" fmla="val 11537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0" name="Рисунок 2">
            <a:extLst>
              <a:ext uri="{FF2B5EF4-FFF2-40B4-BE49-F238E27FC236}">
                <a16:creationId xmlns:a16="http://schemas.microsoft.com/office/drawing/2014/main" id="{AAC08422-7D47-2B7E-7D28-680BC07B364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733141" y="966928"/>
            <a:ext cx="2532744" cy="1883023"/>
          </a:xfrm>
          <a:prstGeom prst="roundRect">
            <a:avLst>
              <a:gd name="adj" fmla="val 11196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4D0F3CB7-1C07-A606-10E8-3541ED42DF3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733141" y="2954042"/>
            <a:ext cx="2532744" cy="1883023"/>
          </a:xfrm>
          <a:prstGeom prst="roundRect">
            <a:avLst>
              <a:gd name="adj" fmla="val 8802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AFE5227E-AF6F-5CD4-3762-3B690A4EFAC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095171" y="2960314"/>
            <a:ext cx="2532744" cy="1883023"/>
          </a:xfrm>
          <a:prstGeom prst="roundRect">
            <a:avLst>
              <a:gd name="adj" fmla="val 8459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F1DACFFD-7F12-BA1F-C994-00039280C0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57200" y="2960314"/>
            <a:ext cx="2532744" cy="1883023"/>
          </a:xfrm>
          <a:prstGeom prst="roundRect">
            <a:avLst>
              <a:gd name="adj" fmla="val 10169"/>
            </a:avLst>
          </a:prstGeom>
        </p:spPr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1818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0" hasCustomPrompt="1"/>
          </p:nvPr>
        </p:nvSpPr>
        <p:spPr>
          <a:xfrm>
            <a:off x="457201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21" hasCustomPrompt="1"/>
          </p:nvPr>
        </p:nvSpPr>
        <p:spPr>
          <a:xfrm>
            <a:off x="3275819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22" hasCustomPrompt="1"/>
          </p:nvPr>
        </p:nvSpPr>
        <p:spPr>
          <a:xfrm>
            <a:off x="6085706" y="2367645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F822C9-93DB-8981-8DE8-9669C842C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11" name="Рисунок 2">
            <a:extLst>
              <a:ext uri="{FF2B5EF4-FFF2-40B4-BE49-F238E27FC236}">
                <a16:creationId xmlns:a16="http://schemas.microsoft.com/office/drawing/2014/main" id="{ABC6181E-5380-5398-36BA-70EAD01E6B61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454050" y="952607"/>
            <a:ext cx="2589213" cy="1304294"/>
          </a:xfrm>
          <a:prstGeom prst="roundRect">
            <a:avLst>
              <a:gd name="adj" fmla="val 9261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2" name="Рисунок 2">
            <a:extLst>
              <a:ext uri="{FF2B5EF4-FFF2-40B4-BE49-F238E27FC236}">
                <a16:creationId xmlns:a16="http://schemas.microsoft.com/office/drawing/2014/main" id="{6C8F21F1-75B3-D8F1-2DB5-6F70F86F1DB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3275818" y="952607"/>
            <a:ext cx="2589213" cy="1304294"/>
          </a:xfrm>
          <a:prstGeom prst="roundRect">
            <a:avLst>
              <a:gd name="adj" fmla="val 11730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3" name="Рисунок 2">
            <a:extLst>
              <a:ext uri="{FF2B5EF4-FFF2-40B4-BE49-F238E27FC236}">
                <a16:creationId xmlns:a16="http://schemas.microsoft.com/office/drawing/2014/main" id="{276AF22E-2A7E-F9AB-5142-9D689D32BAC7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089789" y="952607"/>
            <a:ext cx="2589213" cy="1304294"/>
          </a:xfrm>
          <a:prstGeom prst="roundRect">
            <a:avLst>
              <a:gd name="adj" fmla="val 10249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14" name="Text Placeholder 24">
            <a:extLst>
              <a:ext uri="{FF2B5EF4-FFF2-40B4-BE49-F238E27FC236}">
                <a16:creationId xmlns:a16="http://schemas.microsoft.com/office/drawing/2014/main" id="{4381B90F-578B-03FE-3E62-01B123DDCA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60352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5" name="Text Placeholder 24">
            <a:extLst>
              <a:ext uri="{FF2B5EF4-FFF2-40B4-BE49-F238E27FC236}">
                <a16:creationId xmlns:a16="http://schemas.microsoft.com/office/drawing/2014/main" id="{78F39546-2C38-A484-9527-E82840466A9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278970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62CF135A-DC57-BFA7-737D-7E89CABB270B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88857" y="4281396"/>
            <a:ext cx="2589213" cy="269081"/>
          </a:xfrm>
        </p:spPr>
        <p:txBody>
          <a:bodyPr>
            <a:normAutofit/>
          </a:bodyPr>
          <a:lstStyle>
            <a:lvl1pPr marL="0" indent="0">
              <a:buFont typeface="Arial"/>
              <a:buNone/>
              <a:defRPr sz="1200" b="1" i="0" baseline="0"/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3" name="Рисунок 2">
            <a:extLst>
              <a:ext uri="{FF2B5EF4-FFF2-40B4-BE49-F238E27FC236}">
                <a16:creationId xmlns:a16="http://schemas.microsoft.com/office/drawing/2014/main" id="{F2DF9285-C300-85F5-A106-92A286165DE1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57201" y="2866358"/>
            <a:ext cx="2589213" cy="1304294"/>
          </a:xfrm>
          <a:prstGeom prst="roundRect">
            <a:avLst>
              <a:gd name="adj" fmla="val 12224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24" name="Рисунок 2">
            <a:extLst>
              <a:ext uri="{FF2B5EF4-FFF2-40B4-BE49-F238E27FC236}">
                <a16:creationId xmlns:a16="http://schemas.microsoft.com/office/drawing/2014/main" id="{3E7EB42F-DA19-C666-2E68-46C62D129469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278969" y="2866358"/>
            <a:ext cx="2589213" cy="1304294"/>
          </a:xfrm>
          <a:prstGeom prst="roundRect">
            <a:avLst>
              <a:gd name="adj" fmla="val 11236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  <p:sp>
        <p:nvSpPr>
          <p:cNvPr id="31" name="Рисунок 2">
            <a:extLst>
              <a:ext uri="{FF2B5EF4-FFF2-40B4-BE49-F238E27FC236}">
                <a16:creationId xmlns:a16="http://schemas.microsoft.com/office/drawing/2014/main" id="{8819B960-AE2A-9E43-B370-CD1D6A1ACE8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6092940" y="2866358"/>
            <a:ext cx="2589213" cy="1304294"/>
          </a:xfrm>
          <a:prstGeom prst="roundRect">
            <a:avLst>
              <a:gd name="adj" fmla="val 9755"/>
            </a:avLst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/>
              <a:t>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7186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7">
            <a:extLst>
              <a:ext uri="{FF2B5EF4-FFF2-40B4-BE49-F238E27FC236}">
                <a16:creationId xmlns:a16="http://schemas.microsoft.com/office/drawing/2014/main" id="{DC7664A4-1431-5B79-D831-F6220EA4364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9A5E5274-1C05-A7BB-B9D5-BE8CD4A5E9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5FC28AB9-3129-9DBE-782C-D2B113A5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6" name="Текст 13">
            <a:extLst>
              <a:ext uri="{FF2B5EF4-FFF2-40B4-BE49-F238E27FC236}">
                <a16:creationId xmlns:a16="http://schemas.microsoft.com/office/drawing/2014/main" id="{12C4E9B1-800A-20F6-E4F7-84C6B3BE94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D8C1609-7E48-B73D-CDA4-19FD56B59E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299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256F42A0-92A9-ED41-A4B6-1B839857D47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784"/>
            </a:avLst>
          </a:prstGeom>
        </p:spPr>
        <p:txBody>
          <a:bodyPr/>
          <a:lstStyle/>
          <a:p>
            <a:endParaRPr lang="ru-RU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AA1A601-605F-FFE8-0BFA-9EB221F44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291943" cy="527284"/>
          </a:xfrm>
        </p:spPr>
        <p:txBody>
          <a:bodyPr>
            <a:normAutofit/>
          </a:bodyPr>
          <a:lstStyle>
            <a:lvl1pPr>
              <a:defRPr sz="3200" baseline="0"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E555EF72-8579-6966-364E-7EB76150977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2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r>
              <a:rPr lang="ru-RU" sz="14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</p:spTree>
    <p:extLst>
      <p:ext uri="{BB962C8B-B14F-4D97-AF65-F5344CB8AC3E}">
        <p14:creationId xmlns:p14="http://schemas.microsoft.com/office/powerpoint/2010/main" val="43947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0393FA-3ECC-3158-E15E-58890F60BD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13DB0C6-E4DE-9A4B-998D-34852F1B3E94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403455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8ABD215D-CFC7-1CAC-2144-1C4A51F1FEB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113" y="1233715"/>
            <a:ext cx="7170057" cy="3410856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 baseline="0"/>
            </a:lvl1pPr>
            <a:lvl2pPr marL="457200" indent="0">
              <a:buFontTx/>
              <a:buNone/>
              <a:defRPr sz="1600" baseline="0"/>
            </a:lvl2pPr>
            <a:lvl3pPr marL="914400" indent="0">
              <a:buFontTx/>
              <a:buNone/>
              <a:defRPr sz="1600" baseline="0"/>
            </a:lvl3pPr>
            <a:lvl4pPr marL="1371600" indent="0">
              <a:buFontTx/>
              <a:buNone/>
              <a:defRPr sz="1600" baseline="0"/>
            </a:lvl4pPr>
            <a:lvl5pPr>
              <a:buFontTx/>
              <a:buNone/>
              <a:defRPr sz="1600" baseline="0"/>
            </a:lvl5pPr>
          </a:lstStyle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569F4-01AC-6221-63B9-0F06F87F25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Текст 7">
            <a:extLst>
              <a:ext uri="{FF2B5EF4-FFF2-40B4-BE49-F238E27FC236}">
                <a16:creationId xmlns:a16="http://schemas.microsoft.com/office/drawing/2014/main" id="{36D9692A-5DC0-3DF1-F516-70164F11C5A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7999" y="17922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r>
              <a:rPr lang="ru-RU" sz="12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</p:txBody>
      </p:sp>
      <p:sp>
        <p:nvSpPr>
          <p:cNvPr id="16" name="Текст 13">
            <a:extLst>
              <a:ext uri="{FF2B5EF4-FFF2-40B4-BE49-F238E27FC236}">
                <a16:creationId xmlns:a16="http://schemas.microsoft.com/office/drawing/2014/main" id="{C2C41F40-A63A-48C4-01DC-A4A13BB7B8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7999" y="11824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5B27C-CA4C-7381-3F84-F0595A76CE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Текст 7">
            <a:extLst>
              <a:ext uri="{FF2B5EF4-FFF2-40B4-BE49-F238E27FC236}">
                <a16:creationId xmlns:a16="http://schemas.microsoft.com/office/drawing/2014/main" id="{2AA24315-FE73-04A8-D530-E746EC0C202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00171" y="3011486"/>
            <a:ext cx="3635830" cy="1573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Font typeface="Arial" panose="020B0604020202020204" pitchFamily="34" charset="0"/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2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2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2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2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  <p:sp>
        <p:nvSpPr>
          <p:cNvPr id="4" name="Текст 13">
            <a:extLst>
              <a:ext uri="{FF2B5EF4-FFF2-40B4-BE49-F238E27FC236}">
                <a16:creationId xmlns:a16="http://schemas.microsoft.com/office/drawing/2014/main" id="{69578C56-72EB-AE17-C6D4-CE1E8FBA30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00171" y="2401659"/>
            <a:ext cx="2960913" cy="595085"/>
          </a:xfrm>
        </p:spPr>
        <p:txBody>
          <a:bodyPr>
            <a:normAutofit/>
          </a:bodyPr>
          <a:lstStyle>
            <a:lvl1pPr marL="0" indent="0">
              <a:buNone/>
              <a:defRPr sz="1600" u="sng" baseline="0">
                <a:latin typeface="Golos Text DemiBold" panose="020B0703020202020204" pitchFamily="34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3018934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AE2ED3E-3221-72A5-8340-4E08819C8F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Рисунок 2">
            <a:extLst>
              <a:ext uri="{FF2B5EF4-FFF2-40B4-BE49-F238E27FC236}">
                <a16:creationId xmlns:a16="http://schemas.microsoft.com/office/drawing/2014/main" id="{19B43694-08A8-116E-FA12-468591D136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57200" y="936852"/>
            <a:ext cx="4608513" cy="3842155"/>
          </a:xfrm>
          <a:prstGeom prst="roundRect">
            <a:avLst>
              <a:gd name="adj" fmla="val 7952"/>
            </a:avLst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5CB8B0-7394-87DF-B065-6F242AB2D01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8171" y="1153886"/>
            <a:ext cx="2532743" cy="3425371"/>
          </a:xfrm>
        </p:spPr>
        <p:txBody>
          <a:bodyPr>
            <a:normAutofit/>
          </a:bodyPr>
          <a:lstStyle>
            <a:lvl1pPr marL="0" indent="0">
              <a:buNone/>
              <a:defRPr sz="1400" baseline="0"/>
            </a:lvl1pPr>
            <a:lvl2pPr marL="457200" indent="0">
              <a:buNone/>
              <a:defRPr sz="1400" baseline="0"/>
            </a:lvl2pPr>
            <a:lvl3pPr marL="914400" indent="0">
              <a:buNone/>
              <a:defRPr sz="1400" baseline="0"/>
            </a:lvl3pPr>
            <a:lvl4pPr marL="1371600" indent="0">
              <a:buNone/>
              <a:defRPr sz="1400" baseline="0"/>
            </a:lvl4pPr>
            <a:lvl5pPr marL="1828800" indent="0">
              <a:buFont typeface="Arial" panose="020B0604020202020204" pitchFamily="34" charset="0"/>
              <a:buNone/>
              <a:defRPr sz="1400" baseline="0"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1400" dirty="0">
                <a:latin typeface="Golos Text" panose="020B0503020202020204"/>
              </a:rPr>
              <a:t>Основной текст слайда, ключевая формулировка.</a:t>
            </a:r>
          </a:p>
          <a:p>
            <a:pPr marL="0" indent="0" algn="l">
              <a:buNone/>
            </a:pPr>
            <a:endParaRPr lang="en-US" sz="1400" b="1" i="0" dirty="0">
              <a:solidFill>
                <a:srgbClr val="2C2D2E"/>
              </a:solidFill>
              <a:effectLst/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1993366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98E654-ABDC-7E78-775E-43A2D6214C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>
            <a:lvl1pPr>
              <a:defRPr sz="3200" baseline="0">
                <a:solidFill>
                  <a:schemeClr val="bg1"/>
                </a:solidFill>
                <a:latin typeface="Golos Text DemiBold" panose="020B0703020202020204" pitchFamily="34" charset="-52"/>
              </a:defRPr>
            </a:lvl1pPr>
          </a:lstStyle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5D71CC7-EEA6-E9D0-68AD-36562CCF607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57199" y="1040162"/>
            <a:ext cx="8389257" cy="3735038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0" baseline="0">
                <a:solidFill>
                  <a:schemeClr val="bg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 sz="2400"/>
            </a:lvl2pPr>
            <a:lvl3pPr marL="914400" indent="0">
              <a:buFont typeface="Arial" panose="020B0604020202020204" pitchFamily="34" charset="0"/>
              <a:buNone/>
              <a:defRPr sz="2000"/>
            </a:lvl3pPr>
            <a:lvl4pPr marL="1371600" indent="0">
              <a:buFont typeface="Arial" panose="020B0604020202020204" pitchFamily="34" charset="0"/>
              <a:buNone/>
              <a:defRPr sz="1800"/>
            </a:lvl4pPr>
            <a:lvl5pPr marL="1828800" indent="0">
              <a:buFont typeface="Arial" panose="020B0604020202020204" pitchFamily="34" charset="0"/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None/>
              <a:tabLst/>
              <a:defRPr/>
            </a:pPr>
            <a:r>
              <a:rPr lang="ru-RU" sz="2000" dirty="0">
                <a:latin typeface="Golos Text" panose="020B0503020202020204"/>
              </a:rPr>
              <a:t>Основной текст слайда, ключевая формулировка</a:t>
            </a:r>
          </a:p>
        </p:txBody>
      </p:sp>
    </p:spTree>
    <p:extLst>
      <p:ext uri="{BB962C8B-B14F-4D97-AF65-F5344CB8AC3E}">
        <p14:creationId xmlns:p14="http://schemas.microsoft.com/office/powerpoint/2010/main" val="254081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06434"/>
            <a:ext cx="8229600" cy="6204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Заголовок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1912"/>
            <a:ext cx="8229600" cy="289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4D3E97-5D7A-1D29-BA55-742D76C1C8C4}"/>
              </a:ext>
            </a:extLst>
          </p:cNvPr>
          <p:cNvSpPr txBox="1"/>
          <p:nvPr userDrawn="1"/>
        </p:nvSpPr>
        <p:spPr>
          <a:xfrm>
            <a:off x="-865051" y="413412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678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872" r:id="rId2"/>
    <p:sldLayoutId id="2147483885" r:id="rId3"/>
    <p:sldLayoutId id="2147483877" r:id="rId4"/>
    <p:sldLayoutId id="2147483891" r:id="rId5"/>
    <p:sldLayoutId id="2147483883" r:id="rId6"/>
    <p:sldLayoutId id="2147483873" r:id="rId7"/>
    <p:sldLayoutId id="2147483888" r:id="rId8"/>
    <p:sldLayoutId id="2147483892" r:id="rId9"/>
    <p:sldLayoutId id="2147483874" r:id="rId10"/>
    <p:sldLayoutId id="2147483886" r:id="rId11"/>
    <p:sldLayoutId id="2147483889" r:id="rId12"/>
    <p:sldLayoutId id="2147483893" r:id="rId13"/>
    <p:sldLayoutId id="2147483879" r:id="rId14"/>
    <p:sldLayoutId id="2147483887" r:id="rId15"/>
    <p:sldLayoutId id="2147483890" r:id="rId16"/>
    <p:sldLayoutId id="2147483880" r:id="rId17"/>
    <p:sldLayoutId id="2147483894" r:id="rId18"/>
    <p:sldLayoutId id="2147483875" r:id="rId19"/>
    <p:sldLayoutId id="2147483881" r:id="rId20"/>
    <p:sldLayoutId id="2147483882" r:id="rId21"/>
    <p:sldLayoutId id="2147483706" r:id="rId22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b="1" i="0" kern="1200" baseline="0">
          <a:solidFill>
            <a:schemeClr val="tx1"/>
          </a:solidFill>
          <a:latin typeface="ALS Gorizont Bold Expanded" panose="00000805000000000000" pitchFamily="50" charset="0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SzPct val="100000"/>
        <a:buFont typeface="Arial" panose="020B0604020202020204" pitchFamily="34" charset="0"/>
        <a:buNone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4pPr>
      <a:lvl5pPr marL="1828800" indent="0" algn="l" defTabSz="457200" rtl="0" eaLnBrk="1" latinLnBrk="0" hangingPunct="1">
        <a:spcBef>
          <a:spcPct val="200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Golos Text" panose="020B0503020202020204" pitchFamily="34" charset="-52"/>
          <a:ea typeface="+mn-ea"/>
          <a:cs typeface="Golos Text" panose="020B0503020202020204" pitchFamily="34" charset="-52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"/><Relationship Id="rId1" Type="http://schemas.openxmlformats.org/officeDocument/2006/relationships/slideLayout" Target="../slideLayouts/slideLayout2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64210" y="2442525"/>
            <a:ext cx="8779790" cy="704850"/>
          </a:xfrm>
        </p:spPr>
        <p:txBody>
          <a:bodyPr>
            <a:noAutofit/>
          </a:bodyPr>
          <a:lstStyle/>
          <a:p>
            <a:pPr algn="ctr"/>
            <a:r>
              <a:rPr lang="ru-RU" sz="4400" dirty="0">
                <a:solidFill>
                  <a:schemeClr val="bg1"/>
                </a:solidFill>
              </a:rPr>
              <a:t>Безопасность искусственного интеллекта 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546ECC-4438-8E4F-6293-63B104E0A0F5}"/>
              </a:ext>
            </a:extLst>
          </p:cNvPr>
          <p:cNvSpPr txBox="1"/>
          <p:nvPr/>
        </p:nvSpPr>
        <p:spPr>
          <a:xfrm>
            <a:off x="3975315" y="4635306"/>
            <a:ext cx="5005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Анна Авдюшина 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@sunnysubmrines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871725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202CB-C28F-A4C6-F471-439D3551D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ИИ в отраслях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130D701-E699-647E-16FD-1BE61E87C6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92997"/>
            <a:ext cx="7467600" cy="34471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Здравоохранение: Защита данных пациентов.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Финансы: Борьба с мошенничеством, соблюдение законов.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Автопром: Защита данных автономных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Промышленность: Защита интеллектуальной собственности.</a:t>
            </a:r>
          </a:p>
        </p:txBody>
      </p:sp>
    </p:spTree>
    <p:extLst>
      <p:ext uri="{BB962C8B-B14F-4D97-AF65-F5344CB8AC3E}">
        <p14:creationId xmlns:p14="http://schemas.microsoft.com/office/powerpoint/2010/main" val="18617715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53D403-7A09-79E7-A93A-ECEB60261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Роль регуляций в защите данных ИИ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350B233-5E84-66EB-35DC-3CDA2BC8F4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GDPR, CCPA, HIPAA: Строгие правила сбора, обработки и хранения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Локализация данных: Хранение данных внутри страны.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Этика использования ИИ: Минимизация предвзятости и обеспечение прозрачности.</a:t>
            </a:r>
          </a:p>
        </p:txBody>
      </p:sp>
    </p:spTree>
    <p:extLst>
      <p:ext uri="{BB962C8B-B14F-4D97-AF65-F5344CB8AC3E}">
        <p14:creationId xmlns:p14="http://schemas.microsoft.com/office/powerpoint/2010/main" val="2905094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0BFE41-08CE-3319-8491-C0C77B161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Принципы защиты данных в системах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50AD00-871E-6DBD-430F-781676F40CF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Шифрование данных (в покое и в движении).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Защита от утечек данных (DLP).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Классификация данных: Определение уровня чувствительности.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 err="1"/>
              <a:t>Токенизация</a:t>
            </a:r>
            <a:r>
              <a:rPr lang="ru-RU" sz="2000" dirty="0"/>
              <a:t> и маскирование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Контроль доступа к данным.</a:t>
            </a:r>
          </a:p>
        </p:txBody>
      </p:sp>
    </p:spTree>
    <p:extLst>
      <p:ext uri="{BB962C8B-B14F-4D97-AF65-F5344CB8AC3E}">
        <p14:creationId xmlns:p14="http://schemas.microsoft.com/office/powerpoint/2010/main" val="937992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D3DCC-3BE5-DBC7-7340-DB570C2A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Безопасные многопартийные вычисления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34EAAF-DC67-5F3A-0BD3-965706EDE6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477022"/>
            <a:ext cx="8389938" cy="2860968"/>
          </a:xfrm>
        </p:spPr>
      </p:pic>
    </p:spTree>
    <p:extLst>
      <p:ext uri="{BB962C8B-B14F-4D97-AF65-F5344CB8AC3E}">
        <p14:creationId xmlns:p14="http://schemas.microsoft.com/office/powerpoint/2010/main" val="23963540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FD3DCC-3BE5-DBC7-7340-DB570C2A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Дифференциальная конфиденциальность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8D1D463-22FD-15B8-B551-AE31C1C6A86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4605" y="1101678"/>
            <a:ext cx="6634790" cy="3735387"/>
          </a:xfrm>
        </p:spPr>
      </p:pic>
    </p:spTree>
    <p:extLst>
      <p:ext uri="{BB962C8B-B14F-4D97-AF65-F5344CB8AC3E}">
        <p14:creationId xmlns:p14="http://schemas.microsoft.com/office/powerpoint/2010/main" val="25926516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E86321-955B-15E6-110D-4E051BD0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Гомоморфное шифрование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97443F4-880F-884A-64CC-5B2EA2E79F1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4605" y="1039813"/>
            <a:ext cx="6634790" cy="3735387"/>
          </a:xfrm>
        </p:spPr>
      </p:pic>
    </p:spTree>
    <p:extLst>
      <p:ext uri="{BB962C8B-B14F-4D97-AF65-F5344CB8AC3E}">
        <p14:creationId xmlns:p14="http://schemas.microsoft.com/office/powerpoint/2010/main" val="29157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D39F6A-DFF8-01E1-2F52-00E412CE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Федеративное обучение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090168A-A1CB-D8C8-556F-F0286FD1D4E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8410" y="1039813"/>
            <a:ext cx="6658443" cy="3735387"/>
          </a:xfrm>
        </p:spPr>
      </p:pic>
    </p:spTree>
    <p:extLst>
      <p:ext uri="{BB962C8B-B14F-4D97-AF65-F5344CB8AC3E}">
        <p14:creationId xmlns:p14="http://schemas.microsoft.com/office/powerpoint/2010/main" val="3901364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68C823-B119-4CDE-99D2-21ED7A4A0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Этапы обработки данных в ИИ и их защита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DED040-E00B-F769-8623-CBEF8C1BC89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Сбор данных: Шифрование и контроль доступа.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Предварительная обработка: Маскирование данных.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Хранение данных: Регулярные аудиты безопасности.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Использование данных: Анонимизация и управление доступом.</a:t>
            </a:r>
          </a:p>
        </p:txBody>
      </p:sp>
    </p:spTree>
    <p:extLst>
      <p:ext uri="{BB962C8B-B14F-4D97-AF65-F5344CB8AC3E}">
        <p14:creationId xmlns:p14="http://schemas.microsoft.com/office/powerpoint/2010/main" val="271927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6522C2-DA1E-A7C7-AED5-3BEED91E3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5F852C6-2B35-5892-A271-EE76D4A07B6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7031" y="1424299"/>
            <a:ext cx="8389938" cy="3174571"/>
          </a:xfrm>
        </p:spPr>
      </p:pic>
    </p:spTree>
    <p:extLst>
      <p:ext uri="{BB962C8B-B14F-4D97-AF65-F5344CB8AC3E}">
        <p14:creationId xmlns:p14="http://schemas.microsoft.com/office/powerpoint/2010/main" val="27724672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08D041-AF58-B96C-B865-7ADA20972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PLMs </a:t>
            </a:r>
            <a:r>
              <a:rPr lang="ru-RU" dirty="0"/>
              <a:t>и </a:t>
            </a:r>
            <a:r>
              <a:rPr lang="en-US" dirty="0"/>
              <a:t>LLMs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40CDB94-57A8-1016-3611-C73726E008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 err="1"/>
              <a:t>Предобученные</a:t>
            </a:r>
            <a:r>
              <a:rPr lang="ru-RU" sz="2000" dirty="0"/>
              <a:t> языковые модели (</a:t>
            </a:r>
            <a:r>
              <a:rPr lang="ru-RU" sz="2000" dirty="0" err="1"/>
              <a:t>PLMs</a:t>
            </a:r>
            <a:r>
              <a:rPr lang="ru-RU" sz="2000" dirty="0"/>
              <a:t>): Эффективны в решении различных задач NLP (классификация текста, вопросы-ответы и т.д.).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Большие языковые модели (</a:t>
            </a:r>
            <a:r>
              <a:rPr lang="ru-RU" sz="2000" dirty="0" err="1"/>
              <a:t>LLMs</a:t>
            </a:r>
            <a:r>
              <a:rPr lang="ru-RU" sz="2000" dirty="0"/>
              <a:t>): Термин для описания больших </a:t>
            </a:r>
            <a:r>
              <a:rPr lang="ru-RU" sz="2000" dirty="0" err="1"/>
              <a:t>PLMs</a:t>
            </a:r>
            <a:r>
              <a:rPr lang="ru-RU" sz="2000" dirty="0"/>
              <a:t> с сотнями миллиардов параметров.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Новые возможности: Введение обучения в контексте (ICL) для решения конкретных задач с использованием демонстраций без изменения параметров модели.</a:t>
            </a:r>
          </a:p>
        </p:txBody>
      </p:sp>
    </p:spTree>
    <p:extLst>
      <p:ext uri="{BB962C8B-B14F-4D97-AF65-F5344CB8AC3E}">
        <p14:creationId xmlns:p14="http://schemas.microsoft.com/office/powerpoint/2010/main" val="26977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8115DF-71F8-7BF9-FA81-AEC950D9B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Зачем ИБ в 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580E901-6B98-E644-6EE0-BFED4AFE47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ИИ активно проникает во все сферы жизни и бизнеса.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Интеграторам приходится заботиться об ИБ данных, обрабатываемых ИИ.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Реализация генеративных моделей требует особого подхода к ИБ.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88487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5CB12B-2C10-BBF5-F497-6C2E7654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Обучение в контексте (</a:t>
            </a:r>
            <a:r>
              <a:rPr lang="en-US" dirty="0"/>
              <a:t>ICL)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3AF30D0-DF1F-438B-E000-DC39473090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Определение ICL: Форма запроса с использованием демонстрационных примеров для выполнения задач.</a:t>
            </a:r>
          </a:p>
          <a:p>
            <a:r>
              <a:rPr lang="ru-RU" dirty="0"/>
              <a:t>Ценность ICL: Нет необходимости в дообучении модели, параметры остаются замороженными.</a:t>
            </a:r>
          </a:p>
          <a:p>
            <a:r>
              <a:rPr lang="ru-RU" dirty="0"/>
              <a:t>Проблемы конфиденциальности: Чувствительные данные в запросах могут быть раскрыты ненадежным сторонам или злоумышленникам.</a:t>
            </a:r>
          </a:p>
        </p:txBody>
      </p:sp>
    </p:spTree>
    <p:extLst>
      <p:ext uri="{BB962C8B-B14F-4D97-AF65-F5344CB8AC3E}">
        <p14:creationId xmlns:p14="http://schemas.microsoft.com/office/powerpoint/2010/main" val="1543068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B29A88D-2507-977F-31F2-764E265C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Проблемы конфиденциальности в </a:t>
            </a:r>
            <a:r>
              <a:rPr lang="en-US" dirty="0"/>
              <a:t>ICL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6598D6D-CC89-2921-E45A-16BA3BED6C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ru-RU" dirty="0"/>
              <a:t>Утечка чувствительных данных: Демонстрационные примеры в запросах (например, зарплата, возраст) могут быть доступны ненадежным серверам LLM.</a:t>
            </a:r>
          </a:p>
          <a:p>
            <a:r>
              <a:rPr lang="ru-RU" dirty="0"/>
              <a:t>Уязвимости: Атаки, такие как инверсия модели или атака по членству, могут раскрыть конфиденциальную информацию.</a:t>
            </a:r>
          </a:p>
        </p:txBody>
      </p:sp>
    </p:spTree>
    <p:extLst>
      <p:ext uri="{BB962C8B-B14F-4D97-AF65-F5344CB8AC3E}">
        <p14:creationId xmlns:p14="http://schemas.microsoft.com/office/powerpoint/2010/main" val="2106557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3F4BFB3-01B9-235A-26E9-50C1059ED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Методы смягчения рисков конфиденциальности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0C8AFBB-C24B-3BEB-E33E-772284B3657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ru-RU" sz="1800" dirty="0"/>
          </a:p>
          <a:p>
            <a:r>
              <a:rPr lang="ru-RU" sz="1800" dirty="0"/>
              <a:t>    Дифференциальная приватность (DP)</a:t>
            </a:r>
          </a:p>
          <a:p>
            <a:r>
              <a:rPr lang="ru-RU" sz="1800" dirty="0"/>
              <a:t>    </a:t>
            </a:r>
            <a:r>
              <a:rPr lang="ru-RU" sz="1800" dirty="0" err="1"/>
              <a:t>Обфускация</a:t>
            </a:r>
            <a:endParaRPr lang="ru-RU" sz="1800" dirty="0"/>
          </a:p>
          <a:p>
            <a:r>
              <a:rPr lang="ru-RU" sz="1800" dirty="0"/>
              <a:t>    Федеративное обучение (FL)</a:t>
            </a:r>
          </a:p>
          <a:p>
            <a:r>
              <a:rPr lang="ru-RU" sz="1800" dirty="0"/>
              <a:t>    Шифрование</a:t>
            </a:r>
          </a:p>
          <a:p>
            <a:r>
              <a:rPr lang="ru-RU" sz="1800" dirty="0"/>
              <a:t>    Методы на основе решеток</a:t>
            </a:r>
          </a:p>
          <a:p>
            <a:endParaRPr lang="ru-RU" sz="1800" dirty="0"/>
          </a:p>
          <a:p>
            <a:r>
              <a:rPr lang="ru-RU" sz="1800" dirty="0"/>
              <a:t>Цель: Защита конфиденциальности во время запроса без изменения параметров модели.</a:t>
            </a:r>
          </a:p>
        </p:txBody>
      </p:sp>
    </p:spTree>
    <p:extLst>
      <p:ext uri="{BB962C8B-B14F-4D97-AF65-F5344CB8AC3E}">
        <p14:creationId xmlns:p14="http://schemas.microsoft.com/office/powerpoint/2010/main" val="22573588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E6EF4B7-964C-45CE-D819-1AE19C904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Категории механизмов защиты конфиденциальности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55F838-8B88-7470-9943-D4F24F45201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Не-дифференциальная приватность (Non-DP)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Локальная дифференциальная приватность (Local DP)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Глобальная дифференциальная приватность (Global DP)</a:t>
            </a:r>
          </a:p>
        </p:txBody>
      </p:sp>
    </p:spTree>
    <p:extLst>
      <p:ext uri="{BB962C8B-B14F-4D97-AF65-F5344CB8AC3E}">
        <p14:creationId xmlns:p14="http://schemas.microsoft.com/office/powerpoint/2010/main" val="1679366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E8F592-08CC-D018-347E-88142D12A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2CCEF12-AB48-500F-7D7A-7750F2B8874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322556"/>
            <a:ext cx="7467600" cy="3225463"/>
          </a:xfrm>
        </p:spPr>
      </p:pic>
    </p:spTree>
    <p:extLst>
      <p:ext uri="{BB962C8B-B14F-4D97-AF65-F5344CB8AC3E}">
        <p14:creationId xmlns:p14="http://schemas.microsoft.com/office/powerpoint/2010/main" val="4105433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52CDB-54BC-1867-4D53-018E892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Зачем крадут модели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1565B39-6998-703C-E190-80DA3EAF9D1C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Сократить время R&amp;D и получить конкурентное преимущество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Доступ к конфиденциальным данным/фичам (банкинг, биометрия)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Экономия на ресурсах/обучении больших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2126893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0FC541-D520-A09C-8DFF-D13298CFF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Доступ к моделям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4DABD3F-67FA-614A-961E-23B744EBB1C6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Белый ящик: полная копия модели (утечка серверов, insider)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Серый ящик: частичная информация (архитектура, гиперпараметры)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Чёрный ящик: только API-доступ (пример — ChatGPT)</a:t>
            </a:r>
          </a:p>
        </p:txBody>
      </p:sp>
    </p:spTree>
    <p:extLst>
      <p:ext uri="{BB962C8B-B14F-4D97-AF65-F5344CB8AC3E}">
        <p14:creationId xmlns:p14="http://schemas.microsoft.com/office/powerpoint/2010/main" val="536052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65A369-AD74-0840-E73B-E1676BDEC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64A2FFC-07DD-67FC-913E-346E12E9F74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874743" y="1009184"/>
            <a:ext cx="7394513" cy="3827881"/>
          </a:xfrm>
        </p:spPr>
      </p:pic>
    </p:spTree>
    <p:extLst>
      <p:ext uri="{BB962C8B-B14F-4D97-AF65-F5344CB8AC3E}">
        <p14:creationId xmlns:p14="http://schemas.microsoft.com/office/powerpoint/2010/main" val="1567679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C06036-3694-144B-9657-DD15B21D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Основные методы кражи функциональности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1FD0FC5-E683-6FB8-47FC-A9F7BC40DEFA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457200" y="2750848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ru-RU" altLang="ru-RU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F0C320-9099-3CF6-BCD1-11BB7AB41DBC}"/>
              </a:ext>
            </a:extLst>
          </p:cNvPr>
          <p:cNvSpPr txBox="1"/>
          <p:nvPr/>
        </p:nvSpPr>
        <p:spPr>
          <a:xfrm>
            <a:off x="723970" y="1522159"/>
            <a:ext cx="6966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Distillation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(дистилляция): сбор суррогатного датасета с f(x)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Fine-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/ дообучение: адаптация на новых данных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Pruning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ru-RU" altLang="ru-RU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прунинг</a:t>
            </a:r>
            <a:r>
              <a:rPr kumimoji="0" lang="ru-RU" altLang="ru-RU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): оптимизация/сжатие — побочный эффект на водяные знаки</a:t>
            </a:r>
          </a:p>
        </p:txBody>
      </p:sp>
    </p:spTree>
    <p:extLst>
      <p:ext uri="{BB962C8B-B14F-4D97-AF65-F5344CB8AC3E}">
        <p14:creationId xmlns:p14="http://schemas.microsoft.com/office/powerpoint/2010/main" val="1792722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DAC1DA-1C52-FC82-0DFE-907DDDFA9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Схема кражи модели с помощью дистилляции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A0D2399-9E2A-8F60-09E8-7E398D9385B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43354" y="1297536"/>
            <a:ext cx="7057292" cy="3321079"/>
          </a:xfrm>
        </p:spPr>
      </p:pic>
    </p:spTree>
    <p:extLst>
      <p:ext uri="{BB962C8B-B14F-4D97-AF65-F5344CB8AC3E}">
        <p14:creationId xmlns:p14="http://schemas.microsoft.com/office/powerpoint/2010/main" val="4247117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8FF176-F4E8-3376-8583-7455AB0B2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Новые угрозы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9DF0DD9-1FF3-C9C2-0FF2-D7E4FC70B19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r>
              <a:rPr lang="ru-RU" sz="2400" dirty="0"/>
              <a:t>Раньше угрозы ИБ были: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    Алгоритмическими (вредоносный код, вирусы).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dirty="0"/>
              <a:t>    Социально-инженерными (доверчивость сотрудников, шантаж).</a:t>
            </a:r>
          </a:p>
          <a:p>
            <a:endParaRPr lang="ru-RU" sz="2400" dirty="0"/>
          </a:p>
          <a:p>
            <a:r>
              <a:rPr lang="ru-RU" sz="2400" dirty="0"/>
              <a:t>ИИ действует не по заданным алгоритмам, что усложняет контроль.</a:t>
            </a:r>
          </a:p>
          <a:p>
            <a:r>
              <a:rPr lang="ru-RU" sz="2400" dirty="0"/>
              <a:t>Старые средства защиты менее эффективны против ИИ-угроз.</a:t>
            </a:r>
          </a:p>
        </p:txBody>
      </p:sp>
    </p:spTree>
    <p:extLst>
      <p:ext uri="{BB962C8B-B14F-4D97-AF65-F5344CB8AC3E}">
        <p14:creationId xmlns:p14="http://schemas.microsoft.com/office/powerpoint/2010/main" val="1986503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41746D-D28D-0F5B-B270-50932366D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1D94627-4C61-5B23-3D6F-3DBA13FA3AD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457200" y="1447334"/>
            <a:ext cx="8389938" cy="2920344"/>
          </a:xfrm>
        </p:spPr>
      </p:pic>
    </p:spTree>
    <p:extLst>
      <p:ext uri="{BB962C8B-B14F-4D97-AF65-F5344CB8AC3E}">
        <p14:creationId xmlns:p14="http://schemas.microsoft.com/office/powerpoint/2010/main" val="2076005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Текст 4">
            <a:extLst>
              <a:ext uri="{FF2B5EF4-FFF2-40B4-BE49-F238E27FC236}">
                <a16:creationId xmlns:a16="http://schemas.microsoft.com/office/drawing/2014/main" id="{2BEA39AC-0C16-00A4-A7D1-16251640B1A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BD03A893-ECFA-DEED-F342-DE63BD722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26549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>
            <a:extLst>
              <a:ext uri="{FF2B5EF4-FFF2-40B4-BE49-F238E27FC236}">
                <a16:creationId xmlns:a16="http://schemas.microsoft.com/office/drawing/2014/main" id="{D6F04732-FA0C-6214-4E09-404CAC7C88A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469534-90B7-5774-2306-1A9DD2D6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E95D14C-0749-B366-DF60-831456AD6E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8376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59C3AC6-6CD1-C215-A3EB-1B669F1857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A005B5-E37E-D5F7-C74B-2628D4CDB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683ECEF-C126-4F4F-2B77-7FC63C7D7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907358EA-8600-ADBA-52DF-6AC12A92CA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F6774C3B-FC5A-185E-8092-889B7F24F4F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35407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B75BB7E-5242-607C-D973-5C88E2FAB34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E922D73-8950-E8DA-530F-B7973DB0ECB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22F25C4-7663-582D-5776-E7C30E76E2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D6CCC61-BB2F-AF7A-925F-8FDA44CDA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87169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ED3B5E-9456-C8A4-07A4-95C3DB982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BFEF9A1-78B4-FD4E-6902-56D70310F47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sz="1600" dirty="0">
                <a:latin typeface="Golos Text" panose="020B0503020202020204"/>
              </a:rPr>
              <a:t>Здесь при необходимости располагается основной текст слайда, ключевая формулировка.</a:t>
            </a:r>
          </a:p>
          <a:p>
            <a:endParaRPr lang="ru-RU" sz="1600" dirty="0">
              <a:latin typeface="Golos Text" panose="020B0503020202020204"/>
            </a:endParaRPr>
          </a:p>
          <a:p>
            <a:pPr marL="0" indent="0" algn="l">
              <a:buNone/>
            </a:pPr>
            <a:r>
              <a:rPr lang="ru-RU" sz="1400" b="1" i="0" dirty="0">
                <a:solidFill>
                  <a:srgbClr val="2C2D2E"/>
                </a:solidFill>
                <a:effectLst/>
                <a:latin typeface="Golos Text" panose="020B0503020202020204"/>
              </a:rPr>
              <a:t>Начало списка: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список;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1400" b="0" i="0" dirty="0">
                <a:solidFill>
                  <a:srgbClr val="2C2D2E"/>
                </a:solidFill>
                <a:effectLst/>
                <a:latin typeface="Golos Text" panose="020B0503020202020204"/>
              </a:rPr>
              <a:t> конец списка.</a:t>
            </a:r>
          </a:p>
        </p:txBody>
      </p:sp>
    </p:spTree>
    <p:extLst>
      <p:ext uri="{BB962C8B-B14F-4D97-AF65-F5344CB8AC3E}">
        <p14:creationId xmlns:p14="http://schemas.microsoft.com/office/powerpoint/2010/main" val="428753555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B39C447F-7789-D914-2682-159AE68208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86" b="586"/>
          <a:stretch>
            <a:fillRect/>
          </a:stretch>
        </p:blipFill>
        <p:spPr/>
      </p:pic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EA915A35-EC87-76A1-7F8F-9378EFC6B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CF7CD16-D4EE-5D1A-67C6-8FC838F9763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283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EC9FE03F-277F-A8A4-C0C6-0727AF17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C9A927D3-D22C-72D3-9160-2A7238153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7D6E8493-F34E-A3DE-5CC9-A51F7FEAAC7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4" name="Рисунок 13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55CAB40C-5337-8BF0-0625-E685F899AA7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924" b="592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603980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14035420-BC7F-2B5B-9DC7-253E9700DE0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B1B7B10-8BE9-0D4B-4BEE-4D9FECFAD77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8230AEA4-B064-F849-E3CD-DAD6A93B84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Объект 4">
            <a:extLst>
              <a:ext uri="{FF2B5EF4-FFF2-40B4-BE49-F238E27FC236}">
                <a16:creationId xmlns:a16="http://schemas.microsoft.com/office/drawing/2014/main" id="{3F843F57-4FDA-9C25-01A0-9142B2AC0C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3DB4739-E298-9FB8-621A-63B5AD7B167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044626B9-CC56-F5AC-20ED-9D24FFDB6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C4EA0E19-5F7D-AE8D-E253-F58186F00CD1}"/>
              </a:ext>
            </a:extLst>
          </p:cNvPr>
          <p:cNvSpPr>
            <a:spLocks noGrp="1"/>
          </p:cNvSpPr>
          <p:nvPr>
            <p:ph sz="half" idx="26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3" name="Рисунок 12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D789FEA7-5AC2-99BA-BB98-5D94990238D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711" b="6711"/>
          <a:stretch>
            <a:fillRect/>
          </a:stretch>
        </p:blipFill>
        <p:spPr/>
      </p:pic>
      <p:sp>
        <p:nvSpPr>
          <p:cNvPr id="10" name="Рисунок 9">
            <a:extLst>
              <a:ext uri="{FF2B5EF4-FFF2-40B4-BE49-F238E27FC236}">
                <a16:creationId xmlns:a16="http://schemas.microsoft.com/office/drawing/2014/main" id="{98BE48A4-EBBB-156D-739A-E7D0659C950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96B9C87A-1CB9-8548-2E75-F473D1DB0B0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5888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20DBFC-6C80-6C49-5394-0A6FB6DAB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94B8CD1-C0D2-3E0D-BEF2-7B51C67BD8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" name="Рисунок 9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1350F252-A57D-E561-C9FF-C567FEE1DFB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5924" b="5924"/>
          <a:stretch>
            <a:fillRect/>
          </a:stretch>
        </p:blipFill>
        <p:spPr/>
      </p:pic>
      <p:sp>
        <p:nvSpPr>
          <p:cNvPr id="5" name="Рисунок 4">
            <a:extLst>
              <a:ext uri="{FF2B5EF4-FFF2-40B4-BE49-F238E27FC236}">
                <a16:creationId xmlns:a16="http://schemas.microsoft.com/office/drawing/2014/main" id="{635C7FA0-CA3F-99C6-A092-B8AB77EF3EE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8BD1F05A-4D93-BBD5-5092-281EBB8326D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965F9921-F51F-C17A-7697-90CCBA75BC5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435074E3-2EE0-D6EC-E4D4-936FD11A5ED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85236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BF0E41-CED4-E721-4000-1149A29F1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Два вида сбоев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3FD32AE-BF19-D1E2-1D53-DF015A78DFB7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Умышленно вызванные сбои: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Активные атаки злоумышленников на систему.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Примеры: некорректная классификация данных, кража алгоритмов.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Непреднамеренные сбои:</a:t>
            </a: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ru-RU" altLang="ru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Формально корректные, но небезопасные результаты работы системы.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u-RU" altLang="ru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43108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396C84A0-6805-22CC-8370-4BB5276FE4A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81A8490-1FF6-0E6E-8A8F-4B88094CBE8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E856410-4EF1-AD81-1ABA-060749F7BDF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FBC0C6B6-A6AC-5C98-DFAB-E1AA4CC8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16" name="Рисунок 15" descr="Изображение выглядит как человек, внутренний, стена&#10;&#10;Автоматически созданное описание">
            <a:extLst>
              <a:ext uri="{FF2B5EF4-FFF2-40B4-BE49-F238E27FC236}">
                <a16:creationId xmlns:a16="http://schemas.microsoft.com/office/drawing/2014/main" id="{766C9A8E-4928-9833-EF09-D6BAA450CA17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/>
          <a:srcRect l="-243" t="8890" r="243" b="31362"/>
          <a:stretch/>
        </p:blipFill>
        <p:spPr>
          <a:xfrm>
            <a:off x="454050" y="952607"/>
            <a:ext cx="2589213" cy="1304294"/>
          </a:xfrm>
        </p:spPr>
      </p:pic>
      <p:sp>
        <p:nvSpPr>
          <p:cNvPr id="7" name="Рисунок 6">
            <a:extLst>
              <a:ext uri="{FF2B5EF4-FFF2-40B4-BE49-F238E27FC236}">
                <a16:creationId xmlns:a16="http://schemas.microsoft.com/office/drawing/2014/main" id="{85978689-CD89-E96E-2201-F9A2214F8C5E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8" name="Рисунок 7">
            <a:extLst>
              <a:ext uri="{FF2B5EF4-FFF2-40B4-BE49-F238E27FC236}">
                <a16:creationId xmlns:a16="http://schemas.microsoft.com/office/drawing/2014/main" id="{BE87A544-55FB-1C80-6A79-70F4E704BF42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7D057E28-B633-327F-9C42-D2CC507D78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020292B5-6AA1-44D1-C318-6077FB03E6C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1" name="Текст 10">
            <a:extLst>
              <a:ext uri="{FF2B5EF4-FFF2-40B4-BE49-F238E27FC236}">
                <a16:creationId xmlns:a16="http://schemas.microsoft.com/office/drawing/2014/main" id="{E189EAC7-D2DA-00C2-DBDF-A7C6CFF1D024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>
            <a:normAutofit lnSpcReduction="10000"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924ACE34-10A6-1C8E-8DAD-9AA9B4250EA3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7435FDD6-FF73-314F-0ECA-07ACCB2459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9CAB6ECF-A625-86F0-2A87-1E656A6B5A74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9741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01813"/>
            <a:ext cx="8229600" cy="620712"/>
          </a:xfrm>
        </p:spPr>
        <p:txBody>
          <a:bodyPr>
            <a:noAutofit/>
          </a:bodyPr>
          <a:lstStyle/>
          <a:p>
            <a:pPr algn="ctr"/>
            <a:r>
              <a:rPr lang="ru-RU" sz="4400" dirty="0"/>
              <a:t>Спасибо</a:t>
            </a:r>
            <a:br>
              <a:rPr lang="ru-RU" sz="4400" dirty="0"/>
            </a:br>
            <a:r>
              <a:rPr lang="ru-RU" sz="4400" dirty="0"/>
              <a:t>за внимание!</a:t>
            </a:r>
            <a:endParaRPr lang="en-US" sz="4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445834-34CB-F6E2-51BC-F26A92C144A1}"/>
              </a:ext>
            </a:extLst>
          </p:cNvPr>
          <p:cNvSpPr txBox="1"/>
          <p:nvPr/>
        </p:nvSpPr>
        <p:spPr>
          <a:xfrm>
            <a:off x="5212230" y="4468762"/>
            <a:ext cx="3582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Анна Авдюшина </a:t>
            </a:r>
            <a:r>
              <a:rPr lang="en-US" dirty="0">
                <a:solidFill>
                  <a:schemeClr val="bg1"/>
                </a:solidFill>
                <a:latin typeface="Golos Text" panose="020B0503020202020204" pitchFamily="34" charset="-52"/>
                <a:cs typeface="Golos Text" panose="020B0503020202020204" pitchFamily="34" charset="-52"/>
              </a:rPr>
              <a:t>@sunnysubmrines</a:t>
            </a:r>
            <a:endParaRPr lang="ru-RU" dirty="0">
              <a:solidFill>
                <a:schemeClr val="bg1"/>
              </a:solidFill>
              <a:latin typeface="Golos Text" panose="020B0503020202020204" pitchFamily="34" charset="-52"/>
              <a:cs typeface="Golos Text" panose="020B0503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864942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5A86CA11-FF94-52CB-154C-7057EE646FD8}"/>
              </a:ext>
            </a:extLst>
          </p:cNvPr>
          <p:cNvSpPr txBox="1">
            <a:spLocks/>
          </p:cNvSpPr>
          <p:nvPr/>
        </p:nvSpPr>
        <p:spPr>
          <a:xfrm>
            <a:off x="436728" y="1021377"/>
            <a:ext cx="4327219" cy="20425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На слайдах должно быть как можно меньше текста. Не бойтесь оставлять свободное место, ведь оно имеет такую же ценность, как картинка или текст. </a:t>
            </a:r>
            <a:endParaRPr lang="ru-RU" sz="1200" b="0" i="0" dirty="0">
              <a:effectLst/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Текст должен быть читабельным.</a:t>
            </a:r>
            <a:endParaRPr lang="ru-RU" sz="1200" dirty="0">
              <a:latin typeface="Golos Text" panose="020B0503020202020204"/>
            </a:endParaRP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>
                <a:latin typeface="Golos Text" panose="020B0503020202020204" pitchFamily="34" charset="0"/>
                <a:ea typeface="Golos Text" panose="020B0503020202020204" pitchFamily="34" charset="0"/>
              </a:rPr>
              <a:t>Делайте акцент на самом важном, выделяя слова, например, другим цветом либо цветными плашками, или </a:t>
            </a:r>
            <a:r>
              <a:rPr lang="ru-RU" sz="1200" dirty="0">
                <a:effectLst/>
                <a:latin typeface="Golos Text" panose="020B0503020202020204" pitchFamily="34" charset="0"/>
                <a:ea typeface="Golos Text" panose="020B0503020202020204" pitchFamily="34" charset="0"/>
              </a:rPr>
              <a:t>же используя жирное или курсивное начертание.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Не оставляйте «висячие» предлоги, их нужно переносить на следующую строку. 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A31D99C-9EE7-7438-A8F6-8A255AD5CCD2}"/>
              </a:ext>
            </a:extLst>
          </p:cNvPr>
          <p:cNvSpPr txBox="1">
            <a:spLocks/>
          </p:cNvSpPr>
          <p:nvPr/>
        </p:nvSpPr>
        <p:spPr>
          <a:xfrm>
            <a:off x="4795120" y="1051995"/>
            <a:ext cx="2031707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000" i="1" dirty="0"/>
              <a:t>Пример оформления слайда:</a:t>
            </a:r>
          </a:p>
        </p:txBody>
      </p:sp>
      <p:pic>
        <p:nvPicPr>
          <p:cNvPr id="5" name="Рисунок 4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0100B6D-2EAC-D80B-983A-F420D977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6787" y="1344079"/>
            <a:ext cx="3247278" cy="182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332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F6E865-1779-C1D3-8C2B-CE6D381F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3251CB0-746D-A717-9B37-016B96D92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328" y="974866"/>
            <a:ext cx="8253351" cy="257168"/>
          </a:xfrm>
        </p:spPr>
        <p:txBody>
          <a:bodyPr>
            <a:normAutofit lnSpcReduction="10000"/>
          </a:bodyPr>
          <a:lstStyle/>
          <a:p>
            <a:pPr>
              <a:spcBef>
                <a:spcPts val="0"/>
              </a:spcBef>
            </a:pPr>
            <a:r>
              <a:rPr lang="ru-RU" sz="1200" dirty="0"/>
              <a:t>В шаблоне презентации представлено несколько вариантов фонов.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800" dirty="0"/>
          </a:p>
        </p:txBody>
      </p:sp>
      <p:pic>
        <p:nvPicPr>
          <p:cNvPr id="11" name="Рисунок 10" descr="Изображение выглядит как стрела&#10;&#10;Автоматически созданное описание">
            <a:extLst>
              <a:ext uri="{FF2B5EF4-FFF2-40B4-BE49-F238E27FC236}">
                <a16:creationId xmlns:a16="http://schemas.microsoft.com/office/drawing/2014/main" id="{2CAC1882-B83E-E295-975B-04CCF92AD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265" y="2863302"/>
            <a:ext cx="1854220" cy="1060711"/>
          </a:xfrm>
          <a:prstGeom prst="rect">
            <a:avLst/>
          </a:prstGeom>
        </p:spPr>
      </p:pic>
      <p:pic>
        <p:nvPicPr>
          <p:cNvPr id="13" name="Рисунок 12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0B55B04-6B68-F1FD-0C61-09A647061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138" y="2560072"/>
            <a:ext cx="1807636" cy="1049850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F1A216D-6E3A-375D-D799-488E9A5604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8657" y="3956648"/>
            <a:ext cx="1815042" cy="1040979"/>
          </a:xfrm>
          <a:prstGeom prst="rect">
            <a:avLst/>
          </a:prstGeom>
        </p:spPr>
      </p:pic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0386C1B8-7B5C-45A6-C667-01CB24B81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545" y="3961949"/>
            <a:ext cx="1854220" cy="1063450"/>
          </a:xfrm>
          <a:prstGeom prst="rect">
            <a:avLst/>
          </a:prstGeom>
        </p:spPr>
      </p:pic>
      <p:pic>
        <p:nvPicPr>
          <p:cNvPr id="32" name="Рисунок 31">
            <a:extLst>
              <a:ext uri="{FF2B5EF4-FFF2-40B4-BE49-F238E27FC236}">
                <a16:creationId xmlns:a16="http://schemas.microsoft.com/office/drawing/2014/main" id="{35F919F3-5767-C579-9FFB-76AF9EDFA2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2389" y="2232422"/>
            <a:ext cx="1806219" cy="1016439"/>
          </a:xfrm>
          <a:prstGeom prst="rect">
            <a:avLst/>
          </a:prstGeom>
        </p:spPr>
      </p:pic>
      <p:pic>
        <p:nvPicPr>
          <p:cNvPr id="34" name="Рисунок 33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E9645F72-2EEB-F09D-15A0-B072862DA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71" y="1538719"/>
            <a:ext cx="2148725" cy="1247950"/>
          </a:xfrm>
          <a:prstGeom prst="rect">
            <a:avLst/>
          </a:prstGeom>
        </p:spPr>
      </p:pic>
      <p:pic>
        <p:nvPicPr>
          <p:cNvPr id="36" name="Рисунок 35">
            <a:extLst>
              <a:ext uri="{FF2B5EF4-FFF2-40B4-BE49-F238E27FC236}">
                <a16:creationId xmlns:a16="http://schemas.microsoft.com/office/drawing/2014/main" id="{97861AD1-B11F-2C41-6D57-28BBC7F374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5045" y="2823712"/>
            <a:ext cx="1806218" cy="1014017"/>
          </a:xfrm>
          <a:prstGeom prst="rect">
            <a:avLst/>
          </a:prstGeom>
        </p:spPr>
      </p:pic>
      <p:pic>
        <p:nvPicPr>
          <p:cNvPr id="37" name="Рисунок 36">
            <a:extLst>
              <a:ext uri="{FF2B5EF4-FFF2-40B4-BE49-F238E27FC236}">
                <a16:creationId xmlns:a16="http://schemas.microsoft.com/office/drawing/2014/main" id="{79ADAFAC-5582-2823-5477-B9FC9ED692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6533" y="2589779"/>
            <a:ext cx="1806219" cy="1016439"/>
          </a:xfrm>
          <a:prstGeom prst="rect">
            <a:avLst/>
          </a:prstGeom>
        </p:spPr>
      </p:pic>
      <p:pic>
        <p:nvPicPr>
          <p:cNvPr id="38" name="Рисунок 37">
            <a:extLst>
              <a:ext uri="{FF2B5EF4-FFF2-40B4-BE49-F238E27FC236}">
                <a16:creationId xmlns:a16="http://schemas.microsoft.com/office/drawing/2014/main" id="{AE4CC287-7E2C-12D7-7703-09A4F157F3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5990" y="2093237"/>
            <a:ext cx="1806219" cy="1016439"/>
          </a:xfrm>
          <a:prstGeom prst="rect">
            <a:avLst/>
          </a:prstGeom>
        </p:spPr>
      </p:pic>
      <p:pic>
        <p:nvPicPr>
          <p:cNvPr id="39" name="Рисунок 38" descr="Изображение выглядит как текст, электроника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7F4F129D-D192-D5EC-4045-6FF69EE454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9123" y="1502150"/>
            <a:ext cx="2148725" cy="1247950"/>
          </a:xfrm>
          <a:prstGeom prst="rect">
            <a:avLst/>
          </a:prstGeom>
        </p:spPr>
      </p:pic>
      <p:sp>
        <p:nvSpPr>
          <p:cNvPr id="40" name="Объект 2">
            <a:extLst>
              <a:ext uri="{FF2B5EF4-FFF2-40B4-BE49-F238E27FC236}">
                <a16:creationId xmlns:a16="http://schemas.microsoft.com/office/drawing/2014/main" id="{1142AB3C-C9FB-88F2-21DE-8C13C3A0649D}"/>
              </a:ext>
            </a:extLst>
          </p:cNvPr>
          <p:cNvSpPr txBox="1">
            <a:spLocks/>
          </p:cNvSpPr>
          <p:nvPr/>
        </p:nvSpPr>
        <p:spPr>
          <a:xfrm>
            <a:off x="430355" y="1239334"/>
            <a:ext cx="3377369" cy="292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Их можно </a:t>
            </a:r>
            <a:r>
              <a:rPr lang="ru-RU" sz="1200" dirty="0" err="1"/>
              <a:t>миксовать</a:t>
            </a:r>
            <a:r>
              <a:rPr lang="ru-RU" sz="1200" dirty="0"/>
              <a:t>: </a:t>
            </a:r>
          </a:p>
        </p:txBody>
      </p:sp>
      <p:sp>
        <p:nvSpPr>
          <p:cNvPr id="41" name="Объект 2">
            <a:extLst>
              <a:ext uri="{FF2B5EF4-FFF2-40B4-BE49-F238E27FC236}">
                <a16:creationId xmlns:a16="http://schemas.microsoft.com/office/drawing/2014/main" id="{2CE85022-AA2F-E141-4234-EEBCC6A41382}"/>
              </a:ext>
            </a:extLst>
          </p:cNvPr>
          <p:cNvSpPr txBox="1">
            <a:spLocks/>
          </p:cNvSpPr>
          <p:nvPr/>
        </p:nvSpPr>
        <p:spPr>
          <a:xfrm>
            <a:off x="4385980" y="1216089"/>
            <a:ext cx="4251716" cy="2920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None/>
              <a:defRPr sz="2000" kern="1200" baseline="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Golos Text" panose="020B0503020202020204" pitchFamily="34" charset="-52"/>
                <a:ea typeface="+mn-ea"/>
                <a:cs typeface="Golos Text" panose="020B0503020202020204" pitchFamily="34" charset="-52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ru-RU" sz="1200" dirty="0"/>
              <a:t>А можно выбрать один цвет для всей презентации:</a:t>
            </a:r>
          </a:p>
        </p:txBody>
      </p:sp>
    </p:spTree>
    <p:extLst>
      <p:ext uri="{BB962C8B-B14F-4D97-AF65-F5344CB8AC3E}">
        <p14:creationId xmlns:p14="http://schemas.microsoft.com/office/powerpoint/2010/main" val="40316858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134C1837-1767-690C-EEDD-0863FF186E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199" y="1005763"/>
            <a:ext cx="8347587" cy="2828482"/>
          </a:xfrm>
        </p:spPr>
        <p:txBody>
          <a:bodyPr>
            <a:normAutofit/>
          </a:bodyPr>
          <a:lstStyle/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Для того чтобы ваша презентация вызывала у аудитории эмоциональный отклик, используйте подходящие изображения.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Выбирайте фотографии только высокого разрешения.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/>
              <a:t> Любые фотографии могут быть использованы в презентации только с соблюдением авторских прав.</a:t>
            </a:r>
          </a:p>
          <a:p>
            <a:pPr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ru-RU" sz="1200" dirty="0">
                <a:latin typeface="Golos Text" panose="020B0503020202020204"/>
              </a:rPr>
              <a:t> </a:t>
            </a:r>
            <a:r>
              <a:rPr lang="ru-RU" sz="1200" dirty="0"/>
              <a:t>Таблицы и списки по возможности заменяйте инфографикой и диаграммами. Если же необходима таблица, то делайте ее максимально простой и понятной для аудитории.</a:t>
            </a:r>
          </a:p>
          <a:p>
            <a:pPr>
              <a:lnSpc>
                <a:spcPct val="110000"/>
              </a:lnSpc>
              <a:spcBef>
                <a:spcPts val="400"/>
              </a:spcBef>
            </a:pPr>
            <a:endParaRPr lang="ru-RU" sz="1200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78D7015-8078-E895-F588-5053D801C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6435"/>
            <a:ext cx="6824382" cy="527284"/>
          </a:xfrm>
        </p:spPr>
        <p:txBody>
          <a:bodyPr>
            <a:normAutofit/>
          </a:bodyPr>
          <a:lstStyle/>
          <a:p>
            <a:r>
              <a:rPr lang="ru-RU" sz="2600" dirty="0"/>
              <a:t>Рекомендации по оформлению слайдов</a:t>
            </a:r>
          </a:p>
        </p:txBody>
      </p:sp>
    </p:spTree>
    <p:extLst>
      <p:ext uri="{BB962C8B-B14F-4D97-AF65-F5344CB8AC3E}">
        <p14:creationId xmlns:p14="http://schemas.microsoft.com/office/powerpoint/2010/main" val="35018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2B6CB-AA51-FBD4-1BD2-43F2A5ED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ru-RU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D10514B-3743-9797-A659-D4904E8CC2F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200" y="1302541"/>
            <a:ext cx="8389938" cy="3209931"/>
          </a:xfrm>
        </p:spPr>
      </p:pic>
    </p:spTree>
    <p:extLst>
      <p:ext uri="{BB962C8B-B14F-4D97-AF65-F5344CB8AC3E}">
        <p14:creationId xmlns:p14="http://schemas.microsoft.com/office/powerpoint/2010/main" val="557884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157371-9EA4-DA26-06A3-544C629D7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Сводка по непреднамеренным сбоям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D390181B-1570-CEBE-6DB6-29DFC46E9799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537369" y="1433512"/>
          <a:ext cx="8229600" cy="29479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3545961456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55521761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Сбой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Источники данных в Azure Monitor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298628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Взлом поощрения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Системы обучения с подкреплением действуют непредусмотренным образом из-за несоответствия между указанным поощрением и действительным поощрением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512692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Побочные эффекты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Система обучения с подкреплением разрушает среду в попытке достигнуть свою цель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5383376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Изменения при распространении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Система тестируется в среде одного вида, но не может адаптироваться к изменениям в средах другого вида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93856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Естественные состязательные примеры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Без искажений злоумышленника в системе машинного обучения возникает сбой из-за интеллектуального анализа отрицательных образцов с жесткими условиями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3601697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Общее повреждение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Система не способна справиться с общими повреждениями и искажениями, например наклоном, масштабированием или зашумлением изображений.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812513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>
                          <a:effectLst/>
                        </a:rPr>
                        <a:t>Неполное тестирование</a:t>
                      </a:r>
                      <a:endParaRPr lang="ru-RU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1100" dirty="0">
                          <a:effectLst/>
                        </a:rPr>
                        <a:t>Система машинного обучения не тестируется в реальных условиях, для работы в которых она предназначена.</a:t>
                      </a:r>
                      <a:endParaRPr lang="ru-RU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46020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6077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64520D-C3EB-733A-EFB1-9F00F0558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274" y="124569"/>
            <a:ext cx="6824382" cy="527284"/>
          </a:xfrm>
        </p:spPr>
        <p:txBody>
          <a:bodyPr>
            <a:normAutofit/>
          </a:bodyPr>
          <a:lstStyle/>
          <a:p>
            <a:r>
              <a:rPr lang="ru-RU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Подробные сведения об умышленно вызванных сбоях</a:t>
            </a:r>
            <a:endParaRPr lang="ru-RU" dirty="0"/>
          </a:p>
        </p:txBody>
      </p:sp>
      <p:graphicFrame>
        <p:nvGraphicFramePr>
          <p:cNvPr id="5" name="Объект 4">
            <a:extLst>
              <a:ext uri="{FF2B5EF4-FFF2-40B4-BE49-F238E27FC236}">
                <a16:creationId xmlns:a16="http://schemas.microsoft.com/office/drawing/2014/main" id="{0B0CA8E1-C444-8C7D-FB74-C0D3DCA912B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426007968"/>
              </p:ext>
            </p:extLst>
          </p:nvPr>
        </p:nvGraphicFramePr>
        <p:xfrm>
          <a:off x="185856" y="748948"/>
          <a:ext cx="8958144" cy="43945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23638">
                  <a:extLst>
                    <a:ext uri="{9D8B030D-6E8A-4147-A177-3AD203B41FA5}">
                      <a16:colId xmlns:a16="http://schemas.microsoft.com/office/drawing/2014/main" val="3598429461"/>
                    </a:ext>
                  </a:extLst>
                </a:gridCol>
                <a:gridCol w="3055434">
                  <a:extLst>
                    <a:ext uri="{9D8B030D-6E8A-4147-A177-3AD203B41FA5}">
                      <a16:colId xmlns:a16="http://schemas.microsoft.com/office/drawing/2014/main" val="3973163751"/>
                    </a:ext>
                  </a:extLst>
                </a:gridCol>
                <a:gridCol w="918118">
                  <a:extLst>
                    <a:ext uri="{9D8B030D-6E8A-4147-A177-3AD203B41FA5}">
                      <a16:colId xmlns:a16="http://schemas.microsoft.com/office/drawing/2014/main" val="971535029"/>
                    </a:ext>
                  </a:extLst>
                </a:gridCol>
                <a:gridCol w="3560954">
                  <a:extLst>
                    <a:ext uri="{9D8B030D-6E8A-4147-A177-3AD203B41FA5}">
                      <a16:colId xmlns:a16="http://schemas.microsoft.com/office/drawing/2014/main" val="3987104584"/>
                    </a:ext>
                  </a:extLst>
                </a:gridCol>
              </a:tblGrid>
              <a:tr h="10483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Класс атаки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 err="1">
                          <a:effectLst/>
                        </a:rPr>
                        <a:t>Description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>
                          <a:effectLst/>
                        </a:rPr>
                        <a:t>Тип нарушения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>
                          <a:effectLst/>
                        </a:rPr>
                        <a:t>Сценарий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extLst>
                  <a:ext uri="{0D108BD9-81ED-4DB2-BD59-A6C34878D82A}">
                    <a16:rowId xmlns:a16="http://schemas.microsoft.com/office/drawing/2014/main" val="1790808492"/>
                  </a:ext>
                </a:extLst>
              </a:tr>
              <a:tr h="186339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Атаки пертурбации 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>
                          <a:effectLst/>
                        </a:rPr>
                        <a:t>При атаках стиля пертурбации злоумышленник незаметно изменяет запрос, чтобы получить нужный ответ. 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>
                          <a:effectLst/>
                        </a:rPr>
                        <a:t>Целостность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Изображение: шум добавляется к изображению рентгеновских лучей, что делает прогнозы переходят от нормального сканирования к ненормальным </a:t>
                      </a:r>
                      <a:endParaRPr lang="en-US" sz="9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Перевод текста: определенные символы обрабатываются, чтобы привести к неправильному переводу. В ходе атаки конкретное слово может заглушаться или даже полностью удаляться["черный ящик" и "белый ящик"]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Речь: Исследователи показали, как дано волны речи, другая волновая форма может быть именно реплика, но транскрибирование в совершенно другой текст[3][Белое поле], но может быть расширено до черного ящика]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extLst>
                  <a:ext uri="{0D108BD9-81ED-4DB2-BD59-A6C34878D82A}">
                    <a16:rowId xmlns:a16="http://schemas.microsoft.com/office/drawing/2014/main" val="2039186425"/>
                  </a:ext>
                </a:extLst>
              </a:tr>
              <a:tr h="1357679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>
                          <a:effectLst/>
                        </a:rPr>
                        <a:t>Нападения на отравление 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Цель злоумышленника заключается в том, чтобы загрязнить модель компьютера, созданную на этапе обучения, чтобы прогнозы на новых данных были изменены на этапе тестирования.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Целевой: в целевых атаках на отравление злоумышленник хочет неправильно классифицировать конкретные примеры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Неизбирательный: цель заключается в том, чтобы вызвать </a:t>
                      </a:r>
                      <a:r>
                        <a:rPr lang="ru-RU" sz="900" dirty="0" err="1">
                          <a:effectLst/>
                        </a:rPr>
                        <a:t>doS</a:t>
                      </a:r>
                      <a:r>
                        <a:rPr lang="ru-RU" sz="900" dirty="0">
                          <a:effectLst/>
                        </a:rPr>
                        <a:t>, как эффект, который делает систему недоступной. 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>
                          <a:effectLst/>
                        </a:rPr>
                        <a:t>Целостность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В медицинском наборе данных, где цель заключается в прогнозировании дозы </a:t>
                      </a:r>
                      <a:r>
                        <a:rPr lang="ru-RU" sz="900" dirty="0" err="1">
                          <a:effectLst/>
                        </a:rPr>
                        <a:t>антикоагулантного</a:t>
                      </a:r>
                      <a:r>
                        <a:rPr lang="ru-RU" sz="900" dirty="0">
                          <a:effectLst/>
                        </a:rPr>
                        <a:t> препарата Варфарин с помощью демографических данных и т. д. Исследователи представили вредоносные образцы на уровне 8% от отравлений, которые изменили дозу на 75,06% для половины пациентов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В чат-боте Тай будущие беседы были запятнано, потому что часть прошлых разговоров использовалась для обучения системы с помощью обратной связи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extLst>
                  <a:ext uri="{0D108BD9-81ED-4DB2-BD59-A6C34878D82A}">
                    <a16:rowId xmlns:a16="http://schemas.microsoft.com/office/drawing/2014/main" val="1903317007"/>
                  </a:ext>
                </a:extLst>
              </a:tr>
              <a:tr h="100599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Инверсия модели 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>
                          <a:effectLst/>
                        </a:rPr>
                        <a:t>Секретные возможности, используемые в моделях машинного обучения, можно восстановить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>
                          <a:effectLst/>
                        </a:rPr>
                        <a:t>Конфиденциальность; </a:t>
                      </a:r>
                      <a:endParaRPr lang="ru-RU" sz="9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ru-RU" sz="900" dirty="0">
                          <a:effectLst/>
                        </a:rPr>
                        <a:t>Исследователи смогли восстановить частные обучающие данные, используемые для обучения алгоритма[6] Авторы смогли восстановить лица, просто именем и доступом к модели до точки, где механические турки могли использовать фотографию для идентификации человека из линии с 95% точностью. Авторы также смогли извлечь конкретные сведения. </a:t>
                      </a:r>
                      <a:endParaRPr lang="ru-RU" sz="9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545" marR="3545" marT="3545" marB="3545" anchor="ctr"/>
                </a:tc>
                <a:extLst>
                  <a:ext uri="{0D108BD9-81ED-4DB2-BD59-A6C34878D82A}">
                    <a16:rowId xmlns:a16="http://schemas.microsoft.com/office/drawing/2014/main" val="38995475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287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B627DA-136E-52AF-8FAC-1F3A2D28A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Зачем нужна защита данных в системах ИИ?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1C1F378-51F4-25CB-DB01-FA4381FD2F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Защита моделей от отравления данными.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Сохранение приватности данных пользователей.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Минимизация рисков внутренних угроз.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Защита данных от манипуляций и взломов.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Противодействие атакам на системы ИИ.</a:t>
            </a:r>
          </a:p>
        </p:txBody>
      </p:sp>
    </p:spTree>
    <p:extLst>
      <p:ext uri="{BB962C8B-B14F-4D97-AF65-F5344CB8AC3E}">
        <p14:creationId xmlns:p14="http://schemas.microsoft.com/office/powerpoint/2010/main" val="2966665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0A3F36-C085-6E28-187C-CCC654F91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Типы данных, используемых в 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0822AF4-449F-5F19-F405-0595A7D56F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078128"/>
            <a:ext cx="7467600" cy="344714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Тренировочные данные.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Тестовые и </a:t>
            </a:r>
            <a:r>
              <a:rPr lang="ru-RU" sz="2000" dirty="0" err="1"/>
              <a:t>валидационные</a:t>
            </a:r>
            <a:r>
              <a:rPr lang="ru-RU" sz="2000" dirty="0"/>
              <a:t> данные.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Операционные данные.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Персональные и чувствительные данные.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000" dirty="0"/>
              <a:t>Метаданные и синтетические данные.</a:t>
            </a:r>
          </a:p>
        </p:txBody>
      </p:sp>
    </p:spTree>
    <p:extLst>
      <p:ext uri="{BB962C8B-B14F-4D97-AF65-F5344CB8AC3E}">
        <p14:creationId xmlns:p14="http://schemas.microsoft.com/office/powerpoint/2010/main" val="326122934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1">
  <a:themeElements>
    <a:clrScheme name="Другая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EC0B43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Тема1" id="{4DAE9245-FD5C-48A3-9F61-0C8FFBFAE07A}" vid="{20E0B42B-372D-46F0-B56F-89DFAD950D3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6557</TotalTime>
  <Words>1560</Words>
  <Application>Microsoft Office PowerPoint</Application>
  <PresentationFormat>Экран (16:9)</PresentationFormat>
  <Paragraphs>161</Paragraphs>
  <Slides>44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44</vt:i4>
      </vt:variant>
    </vt:vector>
  </HeadingPairs>
  <TitlesOfParts>
    <vt:vector size="50" baseType="lpstr">
      <vt:lpstr>ALS Gorizont Bold Expanded</vt:lpstr>
      <vt:lpstr>Arial</vt:lpstr>
      <vt:lpstr>Calibri</vt:lpstr>
      <vt:lpstr>Golos Text</vt:lpstr>
      <vt:lpstr>Golos Text DemiBold</vt:lpstr>
      <vt:lpstr>Тема1</vt:lpstr>
      <vt:lpstr>Безопасность искусственного интеллекта </vt:lpstr>
      <vt:lpstr>Зачем ИБ в ИИ?</vt:lpstr>
      <vt:lpstr>Новые угрозы </vt:lpstr>
      <vt:lpstr>Два вида сбоев</vt:lpstr>
      <vt:lpstr>Презентация PowerPoint</vt:lpstr>
      <vt:lpstr>Сводка по непреднамеренным сбоям</vt:lpstr>
      <vt:lpstr>Подробные сведения об умышленно вызванных сбоях</vt:lpstr>
      <vt:lpstr>Зачем нужна защита данных в системах ИИ?</vt:lpstr>
      <vt:lpstr>Типы данных, используемых в ИИ</vt:lpstr>
      <vt:lpstr>ИИ в отраслях </vt:lpstr>
      <vt:lpstr>Роль регуляций в защите данных ИИ</vt:lpstr>
      <vt:lpstr>Принципы защиты данных в системах ИИ</vt:lpstr>
      <vt:lpstr>Безопасные многопартийные вычисления</vt:lpstr>
      <vt:lpstr>Дифференциальная конфиденциальность</vt:lpstr>
      <vt:lpstr>Гомоморфное шифрование</vt:lpstr>
      <vt:lpstr>Федеративное обучение</vt:lpstr>
      <vt:lpstr>Этапы обработки данных в ИИ и их защита</vt:lpstr>
      <vt:lpstr>Презентация PowerPoint</vt:lpstr>
      <vt:lpstr>PLMs и LLMs</vt:lpstr>
      <vt:lpstr>Обучение в контексте (ICL)</vt:lpstr>
      <vt:lpstr>Проблемы конфиденциальности в ICL</vt:lpstr>
      <vt:lpstr>Методы смягчения рисков конфиденциальности</vt:lpstr>
      <vt:lpstr>Категории механизмов защиты конфиденциальности</vt:lpstr>
      <vt:lpstr>Презентация PowerPoint</vt:lpstr>
      <vt:lpstr>Зачем крадут модели</vt:lpstr>
      <vt:lpstr>Доступ к моделям</vt:lpstr>
      <vt:lpstr>Презентация PowerPoint</vt:lpstr>
      <vt:lpstr>Основные методы кражи функциональности</vt:lpstr>
      <vt:lpstr>Схема кражи модели с помощью дистилляции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  <vt:lpstr>Рекомендации по оформлению слайдов</vt:lpstr>
      <vt:lpstr>Рекомендации по оформлению слайдов</vt:lpstr>
      <vt:lpstr>Рекомендации по оформлению слайдов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</dc:creator>
  <cp:lastModifiedBy>Анна Авдюшина</cp:lastModifiedBy>
  <cp:revision>105</cp:revision>
  <dcterms:created xsi:type="dcterms:W3CDTF">2014-06-27T12:30:22Z</dcterms:created>
  <dcterms:modified xsi:type="dcterms:W3CDTF">2025-10-15T07:15:19Z</dcterms:modified>
</cp:coreProperties>
</file>